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58" r:id="rId7"/>
    <p:sldId id="290" r:id="rId8"/>
    <p:sldId id="264" r:id="rId9"/>
    <p:sldId id="291" r:id="rId10"/>
    <p:sldId id="268" r:id="rId11"/>
    <p:sldId id="286" r:id="rId12"/>
    <p:sldId id="262" r:id="rId13"/>
    <p:sldId id="292" r:id="rId14"/>
    <p:sldId id="279" r:id="rId15"/>
    <p:sldId id="260"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3204" autoAdjust="0"/>
  </p:normalViewPr>
  <p:slideViewPr>
    <p:cSldViewPr snapToGrid="0">
      <p:cViewPr varScale="1">
        <p:scale>
          <a:sx n="67" d="100"/>
          <a:sy n="67" d="100"/>
        </p:scale>
        <p:origin x="822" y="60"/>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12/20/2024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Zomato data analysis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Dynamic delivery​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3554612853"/>
              </p:ext>
            </p:extLst>
          </p:nvPr>
        </p:nvGraphicFramePr>
        <p:xfrm>
          <a:off x="5241925" y="2417763"/>
          <a:ext cx="6188076" cy="3678235"/>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2052644">
                  <a:extLst>
                    <a:ext uri="{9D8B030D-6E8A-4147-A177-3AD203B41FA5}">
                      <a16:colId xmlns:a16="http://schemas.microsoft.com/office/drawing/2014/main" val="2825265259"/>
                    </a:ext>
                  </a:extLst>
                </a:gridCol>
                <a:gridCol w="1233830">
                  <a:extLst>
                    <a:ext uri="{9D8B030D-6E8A-4147-A177-3AD203B41FA5}">
                      <a16:colId xmlns:a16="http://schemas.microsoft.com/office/drawing/2014/main" val="207959087"/>
                    </a:ext>
                  </a:extLst>
                </a:gridCol>
                <a:gridCol w="1205788">
                  <a:extLst>
                    <a:ext uri="{9D8B030D-6E8A-4147-A177-3AD203B41FA5}">
                      <a16:colId xmlns:a16="http://schemas.microsoft.com/office/drawing/2014/main" val="3104692732"/>
                    </a:ext>
                  </a:extLst>
                </a:gridCol>
              </a:tblGrid>
              <a:tr h="735647">
                <a:tc>
                  <a:txBody>
                    <a:bodyPr/>
                    <a:lstStyle/>
                    <a:p>
                      <a:pPr algn="l" rtl="0" fontAlgn="base"/>
                      <a:r>
                        <a:rPr lang="en-US" sz="1800" b="1" dirty="0">
                          <a:solidFill>
                            <a:sysClr val="windowText" lastClr="000000"/>
                          </a:solidFill>
                          <a:effectLst/>
                        </a:rPr>
                        <a:t>Metric​</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Measurement​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Target​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Actual​</a:t>
                      </a:r>
                      <a:endParaRPr lang="en-US" b="1" i="0" dirty="0">
                        <a:solidFill>
                          <a:sysClr val="windowText" lastClr="000000"/>
                        </a:solidFill>
                        <a:effectLst/>
                      </a:endParaRP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Audience </a:t>
                      </a:r>
                      <a:br>
                        <a:rPr lang="en-US" sz="1800" b="0" dirty="0">
                          <a:solidFill>
                            <a:sysClr val="windowText" lastClr="000000"/>
                          </a:solidFill>
                          <a:effectLst/>
                        </a:rPr>
                      </a:br>
                      <a:r>
                        <a:rPr lang="en-US" sz="1800" b="0" dirty="0">
                          <a:solidFill>
                            <a:sysClr val="windowText" lastClr="000000"/>
                          </a:solidFill>
                          <a:effectLst/>
                        </a:rPr>
                        <a:t>attendance​</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attendees​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120​</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Engagement duration​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Minutes​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60​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75​</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sz="1800" b="0" dirty="0">
                          <a:solidFill>
                            <a:sysClr val="windowText" lastClr="000000"/>
                          </a:solidFill>
                          <a:effectLst/>
                        </a:rPr>
                        <a:t>Q&amp;A interaction​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questions​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a:t>
                      </a:r>
                      <a:endParaRPr lang="en-US" b="0" i="0" dirty="0">
                        <a:solidFill>
                          <a:sysClr val="windowText" lastClr="000000"/>
                        </a:solidFill>
                        <a:effectLst/>
                      </a:endParaRP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Positive </a:t>
                      </a:r>
                      <a:br>
                        <a:rPr lang="en-US" sz="1800" b="0" dirty="0">
                          <a:solidFill>
                            <a:sysClr val="windowText" lastClr="000000"/>
                          </a:solidFill>
                          <a:effectLst/>
                        </a:rPr>
                      </a:br>
                      <a:r>
                        <a:rPr lang="en-US" sz="1800" b="0" dirty="0">
                          <a:solidFill>
                            <a:sysClr val="windowText" lastClr="000000"/>
                          </a:solidFill>
                          <a:effectLst/>
                        </a:rPr>
                        <a:t>feedback​</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Percentage (%)​</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95​</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Final tips &amp; takeaways​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r>
              <a:rPr lang="en-US" dirty="0"/>
              <a:t>Consistent rehearsal​</a:t>
            </a:r>
          </a:p>
          <a:p>
            <a:pPr lvl="1"/>
            <a:r>
              <a:rPr lang="en-US" dirty="0"/>
              <a:t>Practice makes perfect, so strengthen your familiarity with the presentation​</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8372723" y="2481940"/>
            <a:ext cx="3046391" cy="3759200"/>
          </a:xfrm>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r>
              <a:rPr lang="en-US" dirty="0"/>
              <a:t>Speaking engagement metrics​</a:t>
            </a:r>
          </a:p>
        </p:txBody>
      </p:sp>
      <p:graphicFrame>
        <p:nvGraphicFramePr>
          <p:cNvPr id="14" name="Table Placeholder 13">
            <a:extLst>
              <a:ext uri="{FF2B5EF4-FFF2-40B4-BE49-F238E27FC236}">
                <a16:creationId xmlns:a16="http://schemas.microsoft.com/office/drawing/2014/main" id="{597B3320-3330-1F17-5E4B-B24CAB0A4487}"/>
              </a:ext>
            </a:extLst>
          </p:cNvPr>
          <p:cNvGraphicFramePr>
            <a:graphicFrameLocks noGrp="1"/>
          </p:cNvGraphicFramePr>
          <p:nvPr>
            <p:ph type="tbl" sz="quarter" idx="13"/>
            <p:extLst>
              <p:ext uri="{D42A27DB-BD31-4B8C-83A1-F6EECF244321}">
                <p14:modId xmlns:p14="http://schemas.microsoft.com/office/powerpoint/2010/main" val="3734130339"/>
              </p:ext>
            </p:extLst>
          </p:nvPr>
        </p:nvGraphicFramePr>
        <p:xfrm>
          <a:off x="762000" y="2417763"/>
          <a:ext cx="10666412" cy="3678235"/>
        </p:xfrm>
        <a:graphic>
          <a:graphicData uri="http://schemas.openxmlformats.org/drawingml/2006/table">
            <a:tbl>
              <a:tblPr firstRow="1" bandRow="1">
                <a:tableStyleId>{C4B1156A-380E-4F78-BDF5-A606A8083BF9}</a:tableStyleId>
              </a:tblPr>
              <a:tblGrid>
                <a:gridCol w="3444221">
                  <a:extLst>
                    <a:ext uri="{9D8B030D-6E8A-4147-A177-3AD203B41FA5}">
                      <a16:colId xmlns:a16="http://schemas.microsoft.com/office/drawing/2014/main" val="4239035621"/>
                    </a:ext>
                  </a:extLst>
                </a:gridCol>
                <a:gridCol w="3253189">
                  <a:extLst>
                    <a:ext uri="{9D8B030D-6E8A-4147-A177-3AD203B41FA5}">
                      <a16:colId xmlns:a16="http://schemas.microsoft.com/office/drawing/2014/main" val="1645754944"/>
                    </a:ext>
                  </a:extLst>
                </a:gridCol>
                <a:gridCol w="2005852">
                  <a:extLst>
                    <a:ext uri="{9D8B030D-6E8A-4147-A177-3AD203B41FA5}">
                      <a16:colId xmlns:a16="http://schemas.microsoft.com/office/drawing/2014/main" val="4278473568"/>
                    </a:ext>
                  </a:extLst>
                </a:gridCol>
                <a:gridCol w="1963150">
                  <a:extLst>
                    <a:ext uri="{9D8B030D-6E8A-4147-A177-3AD203B41FA5}">
                      <a16:colId xmlns:a16="http://schemas.microsoft.com/office/drawing/2014/main" val="760742182"/>
                    </a:ext>
                  </a:extLst>
                </a:gridCol>
              </a:tblGrid>
              <a:tr h="735647">
                <a:tc>
                  <a:txBody>
                    <a:bodyPr/>
                    <a:lstStyle/>
                    <a:p>
                      <a:pPr algn="l" rtl="0" fontAlgn="base"/>
                      <a:r>
                        <a:rPr lang="en-US" sz="1800" b="1" dirty="0">
                          <a:solidFill>
                            <a:schemeClr val="tx1"/>
                          </a:solidFill>
                          <a:effectLst/>
                        </a:rPr>
                        <a:t>Impact factor​</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Measurement​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Target​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Achieved​</a:t>
                      </a:r>
                      <a:endParaRPr lang="en-US" b="1" i="0" dirty="0">
                        <a:solidFill>
                          <a:schemeClr val="tx1"/>
                        </a:solidFill>
                        <a:effectLst/>
                      </a:endParaRPr>
                    </a:p>
                  </a:txBody>
                  <a:tcPr anchor="ctr"/>
                </a:tc>
                <a:extLst>
                  <a:ext uri="{0D108BD9-81ED-4DB2-BD59-A6C34878D82A}">
                    <a16:rowId xmlns:a16="http://schemas.microsoft.com/office/drawing/2014/main" val="1648889321"/>
                  </a:ext>
                </a:extLst>
              </a:tr>
              <a:tr h="735647">
                <a:tc>
                  <a:txBody>
                    <a:bodyPr/>
                    <a:lstStyle/>
                    <a:p>
                      <a:pPr algn="l" rtl="0" fontAlgn="base"/>
                      <a:r>
                        <a:rPr lang="en-US" sz="1800" b="0" dirty="0">
                          <a:solidFill>
                            <a:schemeClr val="tx1"/>
                          </a:solidFill>
                          <a:effectLst/>
                        </a:rPr>
                        <a:t>Audience interaction​</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Percentage (%)​</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85​</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88​</a:t>
                      </a:r>
                      <a:endParaRPr lang="en-US" b="0" i="0" dirty="0">
                        <a:solidFill>
                          <a:schemeClr val="tx1"/>
                        </a:solidFill>
                        <a:effectLst/>
                      </a:endParaRPr>
                    </a:p>
                  </a:txBody>
                  <a:tcPr anchor="ctr"/>
                </a:tc>
                <a:extLst>
                  <a:ext uri="{0D108BD9-81ED-4DB2-BD59-A6C34878D82A}">
                    <a16:rowId xmlns:a16="http://schemas.microsoft.com/office/drawing/2014/main" val="3712437685"/>
                  </a:ext>
                </a:extLst>
              </a:tr>
              <a:tr h="735647">
                <a:tc>
                  <a:txBody>
                    <a:bodyPr/>
                    <a:lstStyle/>
                    <a:p>
                      <a:pPr algn="l" rtl="0" fontAlgn="base"/>
                      <a:r>
                        <a:rPr lang="en-US" sz="1800" b="0" dirty="0">
                          <a:solidFill>
                            <a:srgbClr val="000000"/>
                          </a:solidFill>
                          <a:effectLst/>
                        </a:rPr>
                        <a:t>Knowledge retention​</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75​</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80​</a:t>
                      </a:r>
                      <a:endParaRPr lang="en-US" b="0" i="0" dirty="0">
                        <a:solidFill>
                          <a:srgbClr val="000000"/>
                        </a:solidFill>
                        <a:effectLst/>
                      </a:endParaRPr>
                    </a:p>
                  </a:txBody>
                  <a:tcPr anchor="ctr"/>
                </a:tc>
                <a:extLst>
                  <a:ext uri="{0D108BD9-81ED-4DB2-BD59-A6C34878D82A}">
                    <a16:rowId xmlns:a16="http://schemas.microsoft.com/office/drawing/2014/main" val="3973294875"/>
                  </a:ext>
                </a:extLst>
              </a:tr>
              <a:tr h="735647">
                <a:tc>
                  <a:txBody>
                    <a:bodyPr/>
                    <a:lstStyle/>
                    <a:p>
                      <a:pPr algn="l" rtl="0" fontAlgn="base"/>
                      <a:r>
                        <a:rPr lang="en-US" sz="1800" b="0" dirty="0">
                          <a:solidFill>
                            <a:srgbClr val="000000"/>
                          </a:solidFill>
                          <a:effectLst/>
                        </a:rPr>
                        <a:t>Post-presentation surveys​</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Average rating​</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4.2​</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4.5​</a:t>
                      </a:r>
                      <a:endParaRPr lang="en-US" b="0" i="0" dirty="0">
                        <a:solidFill>
                          <a:srgbClr val="000000"/>
                        </a:solidFill>
                        <a:effectLst/>
                      </a:endParaRPr>
                    </a:p>
                  </a:txBody>
                  <a:tcPr anchor="ctr"/>
                </a:tc>
                <a:extLst>
                  <a:ext uri="{0D108BD9-81ED-4DB2-BD59-A6C34878D82A}">
                    <a16:rowId xmlns:a16="http://schemas.microsoft.com/office/drawing/2014/main" val="496715685"/>
                  </a:ext>
                </a:extLst>
              </a:tr>
              <a:tr h="735647">
                <a:tc>
                  <a:txBody>
                    <a:bodyPr/>
                    <a:lstStyle/>
                    <a:p>
                      <a:pPr algn="l" rtl="0" fontAlgn="base"/>
                      <a:r>
                        <a:rPr lang="en-US" sz="1800" b="0" dirty="0">
                          <a:solidFill>
                            <a:srgbClr val="000000"/>
                          </a:solidFill>
                          <a:effectLst/>
                        </a:rPr>
                        <a:t>Referral rate​</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10​</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12​</a:t>
                      </a:r>
                      <a:endParaRPr lang="en-US" b="0" i="0" dirty="0">
                        <a:solidFill>
                          <a:srgbClr val="000000"/>
                        </a:solidFill>
                        <a:effectLst/>
                      </a:endParaRPr>
                    </a:p>
                  </a:txBody>
                  <a:tcPr anchor="ctr"/>
                </a:tc>
                <a:extLst>
                  <a:ext uri="{0D108BD9-81ED-4DB2-BD59-A6C34878D82A}">
                    <a16:rowId xmlns:a16="http://schemas.microsoft.com/office/drawing/2014/main" val="3683074674"/>
                  </a:ext>
                </a:extLst>
              </a:tr>
            </a:tbl>
          </a:graphicData>
        </a:graphic>
      </p:graphicFrame>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Introduction</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70000" lnSpcReduction="20000"/>
          </a:bodyPr>
          <a:lstStyle/>
          <a:p>
            <a:r>
              <a:rPr lang="en-US" b="1" dirty="0"/>
              <a:t>In this presentation, we will explore Zomato's data using Excel to uncover valuable culinary insights. We will analyze trends, customer preferences, and restaurant performance. Get ready to dive deep into the world of food analytics.</a:t>
            </a:r>
          </a:p>
          <a:p>
            <a:r>
              <a:rPr lang="en-US" b="1" dirty="0"/>
              <a:t>This dataset provides comprehensive information on Zomato  Restaurants across 15 countries</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174092" y="300038"/>
            <a:ext cx="7484508" cy="1885950"/>
          </a:xfrm>
        </p:spPr>
        <p:txBody>
          <a:bodyPr>
            <a:normAutofit/>
          </a:bodyPr>
          <a:lstStyle/>
          <a:p>
            <a:r>
              <a:rPr lang="en-US" dirty="0"/>
              <a:t>objective</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D81DB4-FEF1-9E2B-4839-A01E5C120F3F}"/>
              </a:ext>
            </a:extLst>
          </p:cNvPr>
          <p:cNvSpPr txBox="1"/>
          <p:nvPr/>
        </p:nvSpPr>
        <p:spPr>
          <a:xfrm>
            <a:off x="4343400" y="2185988"/>
            <a:ext cx="7484508"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Cuisine Preferences: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Identify the most popular cuisines based on customer votes and reviews.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City-wise Performance:</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Analyze top-performing cities in terms of affordability, customer satisfaction, and service quality.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Service Analysis: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Evaluate the availability of table booking and online delivery services across restaurants to       identify areas for improvement.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Trend Analysis: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Assess trends in restaurant openings over time to understand market growth and peak periods.</a:t>
            </a:r>
          </a:p>
          <a:p>
            <a:endParaRPr lang="en-IN" dirty="0"/>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174089" y="100014"/>
            <a:ext cx="7254373" cy="900112"/>
          </a:xfrm>
        </p:spPr>
        <p:txBody>
          <a:bodyPr>
            <a:normAutofit/>
          </a:bodyPr>
          <a:lstStyle/>
          <a:p>
            <a:r>
              <a:rPr lang="en-US" dirty="0"/>
              <a:t>Steps involved​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177669" y="1271589"/>
            <a:ext cx="7246888" cy="4809980"/>
          </a:xfrm>
        </p:spPr>
        <p:txBody>
          <a:bodyPr>
            <a:noAutofit/>
          </a:bodyPr>
          <a:lstStyle/>
          <a:p>
            <a:r>
              <a:rPr lang="en-US" sz="1600" b="1" dirty="0"/>
              <a:t>Data understanding:   Assessing the dataset to understand kind of data, format and identifying common columns incase of multiple tables.</a:t>
            </a:r>
          </a:p>
          <a:p>
            <a:endParaRPr lang="en-US" sz="1600" b="1" dirty="0"/>
          </a:p>
          <a:p>
            <a:r>
              <a:rPr lang="en-US" sz="1600" b="1" dirty="0"/>
              <a:t>Data cleaning: Utilized Power Query Editor to clean the data by removing null values and special character.</a:t>
            </a:r>
          </a:p>
          <a:p>
            <a:endParaRPr lang="en-US" sz="1600" b="1" dirty="0"/>
          </a:p>
          <a:p>
            <a:r>
              <a:rPr lang="en-US" sz="1600" b="1" dirty="0"/>
              <a:t>Data modelling: Establish relationships between two tables and add conditional column  using power pivot.</a:t>
            </a:r>
          </a:p>
          <a:p>
            <a:endParaRPr lang="en-US" sz="1600" b="1" dirty="0"/>
          </a:p>
          <a:p>
            <a:r>
              <a:rPr lang="en-US" sz="1600" b="1" dirty="0"/>
              <a:t>Data Visualization:  Created an interactive  dashboard with 9 KPIs, 3 Slicers and 7  charts using pivot tables.</a:t>
            </a:r>
          </a:p>
          <a:p>
            <a:endParaRPr lang="en-US" sz="1600" b="1"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400051"/>
            <a:ext cx="7667624" cy="628650"/>
          </a:xfrm>
        </p:spPr>
        <p:txBody>
          <a:bodyPr>
            <a:normAutofit fontScale="90000"/>
          </a:bodyPr>
          <a:lstStyle/>
          <a:p>
            <a:r>
              <a:rPr lang="en-US" dirty="0"/>
              <a:t>Charts and dashboard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85789" y="1200150"/>
            <a:ext cx="6329361" cy="5154613"/>
          </a:xfrm>
        </p:spPr>
        <p:txBody>
          <a:bodyPr vert="horz" lIns="91440" tIns="45720" rIns="91440" bIns="45720" rtlCol="0" anchor="t">
            <a:normAutofit/>
          </a:bodyPr>
          <a:lstStyle/>
          <a:p>
            <a:r>
              <a:rPr lang="en-IN" dirty="0">
                <a:solidFill>
                  <a:schemeClr val="bg1"/>
                </a:solidFill>
              </a:rPr>
              <a:t>This chart express the ratings of the top 5 cities based on data gathered from Zomato reviews , highlighting the cities with the average ratings. The cities are ranked for  their average ratings which reflects the different factor and overall customer feedback. </a:t>
            </a:r>
          </a:p>
          <a:p>
            <a:r>
              <a:rPr lang="en-IN" dirty="0">
                <a:solidFill>
                  <a:schemeClr val="bg1"/>
                </a:solidFill>
              </a:rPr>
              <a:t>The highest rated city is New Delhi with  5473 rating from the customers and the lowest rated city is Lucknow  with 21 ratings from the customer.</a:t>
            </a:r>
          </a:p>
          <a:p>
            <a:endParaRPr lang="en-US" b="1"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4" name="Content Placeholder 7">
            <a:extLst>
              <a:ext uri="{FF2B5EF4-FFF2-40B4-BE49-F238E27FC236}">
                <a16:creationId xmlns:a16="http://schemas.microsoft.com/office/drawing/2014/main" id="{5922A367-2F5C-1D0F-0C7C-1C288289BBE1}"/>
              </a:ext>
            </a:extLst>
          </p:cNvPr>
          <p:cNvPicPr>
            <a:picLocks noChangeAspect="1"/>
          </p:cNvPicPr>
          <p:nvPr/>
        </p:nvPicPr>
        <p:blipFill>
          <a:blip r:embed="rId3"/>
          <a:stretch>
            <a:fillRect/>
          </a:stretch>
        </p:blipFill>
        <p:spPr>
          <a:xfrm>
            <a:off x="7129463" y="1200150"/>
            <a:ext cx="5062537" cy="3957638"/>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958013" y="757238"/>
            <a:ext cx="4466544" cy="4386263"/>
          </a:xfrm>
        </p:spPr>
        <p:txBody>
          <a:bodyPr/>
          <a:lstStyle/>
          <a:p>
            <a:endParaRPr lang="en-US"/>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5" name="Picture 4">
            <a:extLst>
              <a:ext uri="{FF2B5EF4-FFF2-40B4-BE49-F238E27FC236}">
                <a16:creationId xmlns:a16="http://schemas.microsoft.com/office/drawing/2014/main" id="{99F7E413-26F3-2360-AEE0-AEB9AF6CB278}"/>
              </a:ext>
            </a:extLst>
          </p:cNvPr>
          <p:cNvPicPr>
            <a:picLocks noChangeAspect="1"/>
          </p:cNvPicPr>
          <p:nvPr/>
        </p:nvPicPr>
        <p:blipFill>
          <a:blip r:embed="rId3"/>
          <a:stretch>
            <a:fillRect/>
          </a:stretch>
        </p:blipFill>
        <p:spPr>
          <a:xfrm>
            <a:off x="285751" y="1055186"/>
            <a:ext cx="6123896" cy="3334475"/>
          </a:xfrm>
          <a:prstGeom prst="rect">
            <a:avLst/>
          </a:prstGeom>
        </p:spPr>
      </p:pic>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Effective delivery techniques​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a:bodyPr>
          <a:lstStyle/>
          <a:p>
            <a:r>
              <a:rPr lang="en-US" dirty="0"/>
              <a:t>Voice modulation is a powerful tool in public speaking. It involves varying pitch, tone, and volume to convey emotion, emphasize points, and maintain interest:</a:t>
            </a:r>
          </a:p>
          <a:p>
            <a:pPr lvl="1"/>
            <a:r>
              <a:rPr lang="en-US" dirty="0"/>
              <a:t>Pitch variation​</a:t>
            </a:r>
          </a:p>
          <a:p>
            <a:pPr lvl="1"/>
            <a:r>
              <a:rPr lang="en-US" dirty="0"/>
              <a:t>Tone inflection​</a:t>
            </a:r>
          </a:p>
          <a:p>
            <a:pPr lvl="1"/>
            <a:r>
              <a:rPr lang="en-US" dirty="0"/>
              <a:t>Volume control</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Navigating Q&amp;A sessions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a:bodyPr>
          <a:lstStyle/>
          <a:p>
            <a:r>
              <a:rPr lang="en-US" dirty="0"/>
              <a:t>Know your material in advance​</a:t>
            </a:r>
          </a:p>
          <a:p>
            <a:r>
              <a:rPr lang="en-US" dirty="0"/>
              <a:t>Anticipate common </a:t>
            </a:r>
            <a:br>
              <a:rPr lang="en-US" dirty="0"/>
            </a:br>
            <a:r>
              <a:rPr lang="en-US" dirty="0"/>
              <a:t>questions​</a:t>
            </a:r>
          </a:p>
          <a:p>
            <a:r>
              <a:rPr lang="en-US" dirty="0"/>
              <a:t>Rehearse your responses</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Speaking impact​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9B7A9F-83D5-4264-91C0-B309A9EDBFB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AD375C2-2973-4C8B-9800-5B5271D300BD}">
  <ds:schemaRefs>
    <ds:schemaRef ds:uri="http://schemas.microsoft.com/sharepoint/v3/contenttype/forms"/>
  </ds:schemaRefs>
</ds:datastoreItem>
</file>

<file path=customXml/itemProps3.xml><?xml version="1.0" encoding="utf-8"?>
<ds:datastoreItem xmlns:ds="http://schemas.openxmlformats.org/officeDocument/2006/customXml" ds:itemID="{F1950151-0FE0-482F-ADBD-EE52BFC46C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694</Words>
  <Application>Microsoft Office PowerPoint</Application>
  <PresentationFormat>Widescreen</PresentationFormat>
  <Paragraphs>134</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Custom</vt:lpstr>
      <vt:lpstr>Zomato data analysis</vt:lpstr>
      <vt:lpstr>Introduction</vt:lpstr>
      <vt:lpstr>objective</vt:lpstr>
      <vt:lpstr>Steps involved​</vt:lpstr>
      <vt:lpstr>Charts and dashboard</vt:lpstr>
      <vt:lpstr>PowerPoint Presentation</vt:lpstr>
      <vt:lpstr>Effective delivery techniques​</vt:lpstr>
      <vt:lpstr>Navigating Q&amp;A sessions</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2023-12-19T13:11:42Z</dcterms:created>
  <dcterms:modified xsi:type="dcterms:W3CDTF">2024-12-20T02:34:38Z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